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sldIdLst>
    <p:sldId id="256" r:id="rId5"/>
    <p:sldId id="257" r:id="rId6"/>
    <p:sldId id="259" r:id="rId7"/>
    <p:sldId id="258"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4F83AE9F-CE9B-4AF4-95F1-CCD6D37742C4}">
          <p14:sldIdLst>
            <p14:sldId id="256"/>
            <p14:sldId id="257"/>
            <p14:sldId id="259"/>
            <p14:sldId id="258"/>
            <p14:sldId id="26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3" d="100"/>
          <a:sy n="53" d="100"/>
        </p:scale>
        <p:origin x="3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1160EA64-D806-43AC-9DF2-F8C432F32B4C}"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2/5/2021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4F7D4976-E339-4826-83B7-FBD03F55ECF8}" type="datetimeFigureOut">
              <a:rPr lang="en-US" dirty="0"/>
              <a:t>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nl-NL"/>
              <a:t>Klik om stijl te bewerken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D1BE4249-C0D0-4B06-8692-E8BB871AF643}" type="datetimeFigureOut">
              <a:rPr lang="en-US" dirty="0"/>
              <a:t>2/5/2021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2/5/2021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2/5/2021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51AAE9-21E0-4D1E-BD60-68984C665B3F}"/>
              </a:ext>
            </a:extLst>
          </p:cNvPr>
          <p:cNvSpPr>
            <a:spLocks noGrp="1"/>
          </p:cNvSpPr>
          <p:nvPr>
            <p:ph type="ctrTitle"/>
          </p:nvPr>
        </p:nvSpPr>
        <p:spPr/>
        <p:txBody>
          <a:bodyPr/>
          <a:lstStyle/>
          <a:p>
            <a:r>
              <a:rPr lang="nl-NL" dirty="0"/>
              <a:t>Expressief talent</a:t>
            </a:r>
          </a:p>
        </p:txBody>
      </p:sp>
      <p:sp>
        <p:nvSpPr>
          <p:cNvPr id="3" name="Ondertitel 2">
            <a:extLst>
              <a:ext uri="{FF2B5EF4-FFF2-40B4-BE49-F238E27FC236}">
                <a16:creationId xmlns:a16="http://schemas.microsoft.com/office/drawing/2014/main" id="{5C38E518-F1DC-43E5-A0DC-0C66571CE790}"/>
              </a:ext>
            </a:extLst>
          </p:cNvPr>
          <p:cNvSpPr>
            <a:spLocks noGrp="1"/>
          </p:cNvSpPr>
          <p:nvPr>
            <p:ph type="subTitle" idx="1"/>
          </p:nvPr>
        </p:nvSpPr>
        <p:spPr/>
        <p:txBody>
          <a:bodyPr/>
          <a:lstStyle/>
          <a:p>
            <a:r>
              <a:rPr lang="nl-NL" dirty="0"/>
              <a:t>Module B</a:t>
            </a:r>
          </a:p>
        </p:txBody>
      </p:sp>
    </p:spTree>
    <p:extLst>
      <p:ext uri="{BB962C8B-B14F-4D97-AF65-F5344CB8AC3E}">
        <p14:creationId xmlns:p14="http://schemas.microsoft.com/office/powerpoint/2010/main" val="1865914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F090DD-E632-48A1-BD55-3EAA56D0FD0D}"/>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dirty="0">
                <a:solidFill>
                  <a:schemeClr val="tx1"/>
                </a:solidFill>
              </a:rPr>
              <a:t>VANDAAG</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17A8276D-522A-4DBB-9290-DAA76517096C}"/>
              </a:ext>
            </a:extLst>
          </p:cNvPr>
          <p:cNvSpPr>
            <a:spLocks noGrp="1"/>
          </p:cNvSpPr>
          <p:nvPr>
            <p:ph idx="1"/>
          </p:nvPr>
        </p:nvSpPr>
        <p:spPr>
          <a:xfrm>
            <a:off x="6049182" y="802638"/>
            <a:ext cx="5408696" cy="5252722"/>
          </a:xfrm>
        </p:spPr>
        <p:txBody>
          <a:bodyPr anchor="ctr">
            <a:normAutofit/>
          </a:bodyPr>
          <a:lstStyle/>
          <a:p>
            <a:r>
              <a:rPr lang="nl-NL" sz="2400" dirty="0">
                <a:solidFill>
                  <a:schemeClr val="bg1"/>
                </a:solidFill>
              </a:rPr>
              <a:t>Hoe ver is iedereen met:</a:t>
            </a:r>
          </a:p>
          <a:p>
            <a:pPr marL="0" indent="0">
              <a:buNone/>
            </a:pPr>
            <a:endParaRPr lang="nl-NL" sz="2400" dirty="0">
              <a:solidFill>
                <a:schemeClr val="bg1"/>
              </a:solidFill>
            </a:endParaRPr>
          </a:p>
          <a:p>
            <a:pPr marL="0" indent="0">
              <a:buNone/>
            </a:pPr>
            <a:r>
              <a:rPr lang="nl-NL" sz="2400" dirty="0">
                <a:solidFill>
                  <a:schemeClr val="bg1"/>
                </a:solidFill>
              </a:rPr>
              <a:t>Het plan van aanpak voor project</a:t>
            </a:r>
          </a:p>
          <a:p>
            <a:pPr marL="0" indent="0">
              <a:buNone/>
            </a:pPr>
            <a:r>
              <a:rPr lang="nl-NL" sz="2400" dirty="0">
                <a:solidFill>
                  <a:schemeClr val="bg1"/>
                </a:solidFill>
              </a:rPr>
              <a:t>Het activiteitenplan </a:t>
            </a:r>
          </a:p>
          <a:p>
            <a:pPr marL="0" indent="0">
              <a:buNone/>
            </a:pPr>
            <a:endParaRPr lang="nl-NL" sz="2400" dirty="0">
              <a:solidFill>
                <a:schemeClr val="bg1"/>
              </a:solidFill>
            </a:endParaRPr>
          </a:p>
          <a:p>
            <a:pPr marL="0" indent="0">
              <a:buNone/>
            </a:pPr>
            <a:r>
              <a:rPr lang="nl-NL" sz="2400" dirty="0">
                <a:solidFill>
                  <a:schemeClr val="bg1"/>
                </a:solidFill>
              </a:rPr>
              <a:t>Examen uitleg</a:t>
            </a:r>
          </a:p>
          <a:p>
            <a:pPr marL="0" indent="0">
              <a:buNone/>
            </a:pPr>
            <a:endParaRPr lang="nl-NL" sz="2400" dirty="0">
              <a:solidFill>
                <a:schemeClr val="bg1"/>
              </a:solidFill>
            </a:endParaRPr>
          </a:p>
          <a:p>
            <a:pPr marL="0" indent="0">
              <a:buNone/>
            </a:pPr>
            <a:endParaRPr lang="nl-NL" sz="2400" dirty="0">
              <a:solidFill>
                <a:schemeClr val="bg1"/>
              </a:solidFill>
            </a:endParaRPr>
          </a:p>
          <a:p>
            <a:pPr marL="0" indent="0">
              <a:buNone/>
            </a:pPr>
            <a:endParaRPr lang="nl-NL" sz="2400" dirty="0">
              <a:solidFill>
                <a:schemeClr val="bg1"/>
              </a:solidFill>
            </a:endParaRPr>
          </a:p>
        </p:txBody>
      </p:sp>
    </p:spTree>
    <p:extLst>
      <p:ext uri="{BB962C8B-B14F-4D97-AF65-F5344CB8AC3E}">
        <p14:creationId xmlns:p14="http://schemas.microsoft.com/office/powerpoint/2010/main" val="192453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E47D6B-9B55-46F0-9C3A-4D387F5BFC96}"/>
              </a:ext>
            </a:extLst>
          </p:cNvPr>
          <p:cNvSpPr>
            <a:spLocks noGrp="1"/>
          </p:cNvSpPr>
          <p:nvPr>
            <p:ph type="title"/>
          </p:nvPr>
        </p:nvSpPr>
        <p:spPr>
          <a:xfrm>
            <a:off x="2231136" y="964692"/>
            <a:ext cx="7729728" cy="1188720"/>
          </a:xfrm>
          <a:solidFill>
            <a:schemeClr val="bg1">
              <a:alpha val="30000"/>
            </a:schemeClr>
          </a:solidFill>
          <a:ln>
            <a:solidFill>
              <a:schemeClr val="tx1"/>
            </a:solidFill>
          </a:ln>
        </p:spPr>
        <p:txBody>
          <a:bodyPr>
            <a:normAutofit/>
          </a:bodyPr>
          <a:lstStyle/>
          <a:p>
            <a:r>
              <a:rPr lang="nl-NL" dirty="0">
                <a:solidFill>
                  <a:schemeClr val="tx1"/>
                </a:solidFill>
              </a:rPr>
              <a:t>Plan van aanpak project/ activiteitenplan</a:t>
            </a:r>
          </a:p>
        </p:txBody>
      </p:sp>
      <p:sp>
        <p:nvSpPr>
          <p:cNvPr id="3" name="Tijdelijke aanduiding voor inhoud 2">
            <a:extLst>
              <a:ext uri="{FF2B5EF4-FFF2-40B4-BE49-F238E27FC236}">
                <a16:creationId xmlns:a16="http://schemas.microsoft.com/office/drawing/2014/main" id="{C97D776B-B633-45B6-A235-06AABFBDBFB0}"/>
              </a:ext>
            </a:extLst>
          </p:cNvPr>
          <p:cNvSpPr>
            <a:spLocks noGrp="1"/>
          </p:cNvSpPr>
          <p:nvPr>
            <p:ph idx="1"/>
          </p:nvPr>
        </p:nvSpPr>
        <p:spPr>
          <a:xfrm>
            <a:off x="2231136" y="2638044"/>
            <a:ext cx="7729728" cy="3101983"/>
          </a:xfrm>
        </p:spPr>
        <p:txBody>
          <a:bodyPr>
            <a:normAutofit fontScale="70000" lnSpcReduction="20000"/>
          </a:bodyPr>
          <a:lstStyle/>
          <a:p>
            <a:r>
              <a:rPr lang="nl-NL" sz="2800" dirty="0"/>
              <a:t>Lukt alles?</a:t>
            </a:r>
          </a:p>
          <a:p>
            <a:pPr marL="0" indent="0">
              <a:buNone/>
            </a:pPr>
            <a:endParaRPr lang="nl-NL" sz="2800" dirty="0"/>
          </a:p>
          <a:p>
            <a:r>
              <a:rPr lang="nl-NL" sz="2800" dirty="0"/>
              <a:t>Geen stage momenteel? Bedenk dan een activiteit en werk hem uit zoals je ook in het echt zou doen bij de doelgroep! </a:t>
            </a:r>
          </a:p>
          <a:p>
            <a:endParaRPr lang="nl-NL" sz="2800" dirty="0"/>
          </a:p>
          <a:p>
            <a:r>
              <a:rPr lang="nl-NL" sz="2800" dirty="0"/>
              <a:t>Heb je het plan van aanpak al ingeleverd? Dan krijg je van de docent zo spoedig mogelijk een GO of NO GO. Bij een GO kun je dus je bedachte examenactiviteit gaan uitvoeren op je stage. Bij een NO GO verbeter je hetgeen waar de docent je op wijst en lever je hem nog een keer in bij de docent.</a:t>
            </a:r>
          </a:p>
        </p:txBody>
      </p:sp>
    </p:spTree>
    <p:extLst>
      <p:ext uri="{BB962C8B-B14F-4D97-AF65-F5344CB8AC3E}">
        <p14:creationId xmlns:p14="http://schemas.microsoft.com/office/powerpoint/2010/main" val="2355749632"/>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829937-F537-490E-924F-4CEDBE3F4BED}"/>
              </a:ext>
            </a:extLst>
          </p:cNvPr>
          <p:cNvSpPr>
            <a:spLocks noGrp="1"/>
          </p:cNvSpPr>
          <p:nvPr>
            <p:ph type="title"/>
          </p:nvPr>
        </p:nvSpPr>
        <p:spPr>
          <a:xfrm>
            <a:off x="2231136" y="964692"/>
            <a:ext cx="7729728" cy="1188720"/>
          </a:xfrm>
          <a:solidFill>
            <a:schemeClr val="bg1">
              <a:alpha val="30000"/>
            </a:schemeClr>
          </a:solidFill>
          <a:ln>
            <a:solidFill>
              <a:schemeClr val="tx1"/>
            </a:solidFill>
          </a:ln>
        </p:spPr>
        <p:txBody>
          <a:bodyPr>
            <a:normAutofit/>
          </a:bodyPr>
          <a:lstStyle/>
          <a:p>
            <a:r>
              <a:rPr lang="nl-NL">
                <a:solidFill>
                  <a:schemeClr val="tx1"/>
                </a:solidFill>
              </a:rPr>
              <a:t>Examen uitleg</a:t>
            </a:r>
          </a:p>
        </p:txBody>
      </p:sp>
      <p:sp>
        <p:nvSpPr>
          <p:cNvPr id="3" name="Tijdelijke aanduiding voor inhoud 2">
            <a:extLst>
              <a:ext uri="{FF2B5EF4-FFF2-40B4-BE49-F238E27FC236}">
                <a16:creationId xmlns:a16="http://schemas.microsoft.com/office/drawing/2014/main" id="{8A4EAF1C-E7F9-476C-A439-18C8E9EBEF34}"/>
              </a:ext>
            </a:extLst>
          </p:cNvPr>
          <p:cNvSpPr>
            <a:spLocks noGrp="1"/>
          </p:cNvSpPr>
          <p:nvPr>
            <p:ph idx="1"/>
          </p:nvPr>
        </p:nvSpPr>
        <p:spPr>
          <a:xfrm>
            <a:off x="2231136" y="2638044"/>
            <a:ext cx="7729728" cy="3101983"/>
          </a:xfrm>
        </p:spPr>
        <p:txBody>
          <a:bodyPr>
            <a:normAutofit fontScale="92500" lnSpcReduction="10000"/>
          </a:bodyPr>
          <a:lstStyle/>
          <a:p>
            <a:r>
              <a:rPr lang="nl-NL" sz="3000" dirty="0"/>
              <a:t>Examen bestaat uit:</a:t>
            </a:r>
          </a:p>
          <a:p>
            <a:endParaRPr lang="nl-NL" sz="2400" dirty="0"/>
          </a:p>
          <a:p>
            <a:pPr marL="0" indent="0">
              <a:buNone/>
            </a:pPr>
            <a:r>
              <a:rPr lang="nl-NL" sz="2400" dirty="0"/>
              <a:t>De examenactiviteit op stage (denk niet te groot!) </a:t>
            </a:r>
          </a:p>
          <a:p>
            <a:endParaRPr lang="nl-NL" sz="2400" dirty="0"/>
          </a:p>
          <a:p>
            <a:pPr marL="0" indent="0">
              <a:buNone/>
            </a:pPr>
            <a:r>
              <a:rPr lang="nl-NL" sz="2400" dirty="0"/>
              <a:t>Je eigen project (Waar ligt jouw eigen kracht?) </a:t>
            </a:r>
          </a:p>
          <a:p>
            <a:endParaRPr lang="nl-NL" sz="2400" dirty="0"/>
          </a:p>
          <a:p>
            <a:pPr marL="0" indent="0">
              <a:buNone/>
            </a:pPr>
            <a:r>
              <a:rPr lang="nl-NL" sz="2400" dirty="0"/>
              <a:t>Een presentatie (tijdens het examengesprek) </a:t>
            </a:r>
          </a:p>
          <a:p>
            <a:pPr marL="0" indent="0">
              <a:buNone/>
            </a:pPr>
            <a:endParaRPr lang="nl-NL" sz="2400" dirty="0"/>
          </a:p>
        </p:txBody>
      </p:sp>
    </p:spTree>
    <p:extLst>
      <p:ext uri="{BB962C8B-B14F-4D97-AF65-F5344CB8AC3E}">
        <p14:creationId xmlns:p14="http://schemas.microsoft.com/office/powerpoint/2010/main" val="171829307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8C009D-D900-4BF6-994F-978457EE3FE0}"/>
              </a:ext>
            </a:extLst>
          </p:cNvPr>
          <p:cNvSpPr>
            <a:spLocks noGrp="1"/>
          </p:cNvSpPr>
          <p:nvPr>
            <p:ph type="title"/>
          </p:nvPr>
        </p:nvSpPr>
        <p:spPr>
          <a:xfrm>
            <a:off x="2231136" y="964692"/>
            <a:ext cx="7729728" cy="1188720"/>
          </a:xfrm>
          <a:solidFill>
            <a:schemeClr val="bg1">
              <a:alpha val="30000"/>
            </a:schemeClr>
          </a:solidFill>
          <a:ln>
            <a:solidFill>
              <a:schemeClr val="tx1"/>
            </a:solidFill>
          </a:ln>
        </p:spPr>
        <p:txBody>
          <a:bodyPr>
            <a:normAutofit/>
          </a:bodyPr>
          <a:lstStyle/>
          <a:p>
            <a:r>
              <a:rPr lang="nl-NL" dirty="0">
                <a:solidFill>
                  <a:schemeClr val="tx1"/>
                </a:solidFill>
              </a:rPr>
              <a:t>Het examengesprek</a:t>
            </a:r>
          </a:p>
        </p:txBody>
      </p:sp>
      <p:sp>
        <p:nvSpPr>
          <p:cNvPr id="3" name="Tijdelijke aanduiding voor inhoud 2">
            <a:extLst>
              <a:ext uri="{FF2B5EF4-FFF2-40B4-BE49-F238E27FC236}">
                <a16:creationId xmlns:a16="http://schemas.microsoft.com/office/drawing/2014/main" id="{FDE085B3-C8A7-46A9-8F4B-38D246E2DE02}"/>
              </a:ext>
            </a:extLst>
          </p:cNvPr>
          <p:cNvSpPr>
            <a:spLocks noGrp="1"/>
          </p:cNvSpPr>
          <p:nvPr>
            <p:ph idx="1"/>
          </p:nvPr>
        </p:nvSpPr>
        <p:spPr>
          <a:xfrm>
            <a:off x="2231136" y="2638044"/>
            <a:ext cx="7729728" cy="3101983"/>
          </a:xfrm>
        </p:spPr>
        <p:txBody>
          <a:bodyPr>
            <a:normAutofit lnSpcReduction="10000"/>
          </a:bodyPr>
          <a:lstStyle/>
          <a:p>
            <a:endParaRPr lang="nl-NL" dirty="0"/>
          </a:p>
          <a:p>
            <a:r>
              <a:rPr lang="nl-NL" dirty="0"/>
              <a:t>In je examengesprek geef je een presentatie over je uitgevoerde examenactiviteit en je eigen gemaakte kunstwerk (je eigen project). </a:t>
            </a:r>
          </a:p>
          <a:p>
            <a:endParaRPr lang="nl-NL" dirty="0"/>
          </a:p>
          <a:p>
            <a:r>
              <a:rPr lang="nl-NL" dirty="0"/>
              <a:t>Zorg dat je kunt onderbouwen waarom je bepaalde keuzes hebt gemaakt m.b.t. je examen activiteit op stage / je eigen project (kunstwerk).</a:t>
            </a:r>
          </a:p>
          <a:p>
            <a:endParaRPr lang="nl-NL" dirty="0"/>
          </a:p>
          <a:p>
            <a:r>
              <a:rPr lang="nl-NL" dirty="0"/>
              <a:t>Je Art Journal kan je inzetten als ondersteuning om een onderbouwing te geven hoe je tot bepaalde inzichten of ideeën bent gekomen. </a:t>
            </a:r>
          </a:p>
        </p:txBody>
      </p:sp>
    </p:spTree>
    <p:extLst>
      <p:ext uri="{BB962C8B-B14F-4D97-AF65-F5344CB8AC3E}">
        <p14:creationId xmlns:p14="http://schemas.microsoft.com/office/powerpoint/2010/main" val="64937981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Pakket">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189E1EDDB5234C95BE15B5B864091A" ma:contentTypeVersion="10" ma:contentTypeDescription="Een nieuw document maken." ma:contentTypeScope="" ma:versionID="7c605c50dcbb3e7f36becfcfc5d1375b">
  <xsd:schema xmlns:xsd="http://www.w3.org/2001/XMLSchema" xmlns:xs="http://www.w3.org/2001/XMLSchema" xmlns:p="http://schemas.microsoft.com/office/2006/metadata/properties" xmlns:ns3="b6800e81-d3ee-4003-bc4f-4fb39065d27f" xmlns:ns4="063d7fd5-1819-45e7-87f2-8b676aa0db19" targetNamespace="http://schemas.microsoft.com/office/2006/metadata/properties" ma:root="true" ma:fieldsID="1ff8b87a077f011cc775a69b9d84dfe1" ns3:_="" ns4:_="">
    <xsd:import namespace="b6800e81-d3ee-4003-bc4f-4fb39065d27f"/>
    <xsd:import namespace="063d7fd5-1819-45e7-87f2-8b676aa0db19"/>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800e81-d3ee-4003-bc4f-4fb39065d2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63d7fd5-1819-45e7-87f2-8b676aa0db19"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SharingHintHash" ma:index="12" nillable="true" ma:displayName="Hint-hash dele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D42A59-B4CD-4368-9805-9D0EBF92A5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800e81-d3ee-4003-bc4f-4fb39065d27f"/>
    <ds:schemaRef ds:uri="063d7fd5-1819-45e7-87f2-8b676aa0db1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B9791E-DCC4-4324-98CE-0D098A59074B}">
  <ds:schemaRefs>
    <ds:schemaRef ds:uri="http://schemas.microsoft.com/sharepoint/v3/contenttype/forms"/>
  </ds:schemaRefs>
</ds:datastoreItem>
</file>

<file path=customXml/itemProps3.xml><?xml version="1.0" encoding="utf-8"?>
<ds:datastoreItem xmlns:ds="http://schemas.openxmlformats.org/officeDocument/2006/customXml" ds:itemID="{4F0973B6-27D0-4EE1-8250-CB99E6B98858}">
  <ds:schemaRefs>
    <ds:schemaRef ds:uri="http://purl.org/dc/terms/"/>
    <ds:schemaRef ds:uri="http://www.w3.org/XML/1998/namespace"/>
    <ds:schemaRef ds:uri="http://purl.org/dc/dcmitype/"/>
    <ds:schemaRef ds:uri="http://schemas.microsoft.com/office/2006/documentManagement/types"/>
    <ds:schemaRef ds:uri="http://schemas.microsoft.com/office/infopath/2007/PartnerControls"/>
    <ds:schemaRef ds:uri="http://schemas.microsoft.com/office/2006/metadata/properties"/>
    <ds:schemaRef ds:uri="http://purl.org/dc/elements/1.1/"/>
    <ds:schemaRef ds:uri="http://schemas.openxmlformats.org/package/2006/metadata/core-properties"/>
    <ds:schemaRef ds:uri="063d7fd5-1819-45e7-87f2-8b676aa0db19"/>
    <ds:schemaRef ds:uri="b6800e81-d3ee-4003-bc4f-4fb39065d27f"/>
  </ds:schemaRefs>
</ds:datastoreItem>
</file>

<file path=docProps/app.xml><?xml version="1.0" encoding="utf-8"?>
<Properties xmlns="http://schemas.openxmlformats.org/officeDocument/2006/extended-properties" xmlns:vt="http://schemas.openxmlformats.org/officeDocument/2006/docPropsVTypes">
  <TotalTime>22</TotalTime>
  <Words>226</Words>
  <Application>Microsoft Office PowerPoint</Application>
  <PresentationFormat>Breedbeeld</PresentationFormat>
  <Paragraphs>31</Paragraphs>
  <Slides>5</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5</vt:i4>
      </vt:variant>
    </vt:vector>
  </HeadingPairs>
  <TitlesOfParts>
    <vt:vector size="8" baseType="lpstr">
      <vt:lpstr>Arial</vt:lpstr>
      <vt:lpstr>Gill Sans MT</vt:lpstr>
      <vt:lpstr>Pakket</vt:lpstr>
      <vt:lpstr>Expressief talent</vt:lpstr>
      <vt:lpstr>VANDAAG</vt:lpstr>
      <vt:lpstr>Plan van aanpak project/ activiteitenplan</vt:lpstr>
      <vt:lpstr>Examen uitleg</vt:lpstr>
      <vt:lpstr>Het examengesprek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Expressief talent</dc:title>
  <dc:creator>Dana Wolters</dc:creator>
  <cp:lastModifiedBy>Jeanet Moorlag - Huisingh</cp:lastModifiedBy>
  <cp:revision>4</cp:revision>
  <dcterms:created xsi:type="dcterms:W3CDTF">2020-12-01T11:53:06Z</dcterms:created>
  <dcterms:modified xsi:type="dcterms:W3CDTF">2021-02-05T08:32:23Z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0x0101001C189E1EDDB5234C95BE15B5B864091A</vt:lpwstr>
  </property>
</Properties>
</file>